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notesMasterIdLst>
    <p:notesMasterId r:id="rId20"/>
  </p:notesMasterIdLst>
  <p:handoutMasterIdLst>
    <p:handoutMasterId r:id="rId21"/>
  </p:handoutMasterIdLst>
  <p:sldIdLst>
    <p:sldId id="257" r:id="rId4"/>
    <p:sldId id="273" r:id="rId5"/>
    <p:sldId id="261" r:id="rId6"/>
    <p:sldId id="277" r:id="rId7"/>
    <p:sldId id="285" r:id="rId8"/>
    <p:sldId id="258" r:id="rId9"/>
    <p:sldId id="278" r:id="rId10"/>
    <p:sldId id="268" r:id="rId11"/>
    <p:sldId id="280" r:id="rId12"/>
    <p:sldId id="286" r:id="rId13"/>
    <p:sldId id="265" r:id="rId14"/>
    <p:sldId id="275" r:id="rId15"/>
    <p:sldId id="274" r:id="rId16"/>
    <p:sldId id="281" r:id="rId17"/>
    <p:sldId id="282" r:id="rId18"/>
    <p:sldId id="283" r:id="rId19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9066"/>
    <a:srgbClr val="83C3FD"/>
    <a:srgbClr val="A9EBE9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17D7524-AA2A-4E41-90EC-97599C46AA9D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0ECBFF9-B357-4F53-A7A1-BFAA316A8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12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F29288F-29E0-46DB-9614-BDC622A0093E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1E897A4-E295-43CF-A11A-28700C35A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07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AC6C3-941E-44A4-8A1A-AE32C757C6F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85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Focus on deep poverty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AC6C3-941E-44A4-8A1A-AE32C757C6F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73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REPLACE WITH UPDATED VERSION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AC6C3-941E-44A4-8A1A-AE32C757C6F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716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6791-A3A0-4965-B399-98610C5DAB6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10/14/2016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E6C4-754A-445D-A023-B086F45A72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765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6791-A3A0-4965-B399-98610C5DAB6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10/14/2016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E6C4-754A-445D-A023-B086F45A72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025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6791-A3A0-4965-B399-98610C5DAB6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10/14/2016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E6C4-754A-445D-A023-B086F45A72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555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15875"/>
            <a:ext cx="685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D391454F-07E3-4287-AD19-7E12999A905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56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011087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latin typeface="Franklin Gothic Medium" panose="020B06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F4DCC83-79F8-4415-A7AA-61DBC831CCD9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996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01E5826-D010-4E9F-AB0B-BCD67680CB3C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515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D424B6A-6E4B-4D7C-AAAF-966C55997CE4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43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Franklin Gothic Medium" panose="020B06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CEBBAF-A1F5-4C63-908C-D50EB8EAF57D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199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20394B-D24E-4448-8418-9F852E14002B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975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AA3696B-30FA-4491-B3F3-9B91F8ECACA6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34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6791-A3A0-4965-B399-98610C5DAB6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10/14/2016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E6C4-754A-445D-A023-B086F45A72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8128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BB7B8C-EE5D-480C-9C0C-F80004B6B365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213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910E1D-ABB8-4096-805A-042D05941B49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5440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02D0FE0-55AC-48F1-A473-7520118C8663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748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15875"/>
            <a:ext cx="685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D391454F-07E3-4287-AD19-7E12999A905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42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20224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latin typeface="Franklin Gothic Medium" panose="020B06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F4DCC83-79F8-4415-A7AA-61DBC831CCD9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3400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01E5826-D010-4E9F-AB0B-BCD67680CB3C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7310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D424B6A-6E4B-4D7C-AAAF-966C55997CE4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1630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Franklin Gothic Medium" panose="020B06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CEBBAF-A1F5-4C63-908C-D50EB8EAF57D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7261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20394B-D24E-4448-8418-9F852E14002B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128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6791-A3A0-4965-B399-98610C5DAB6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10/14/2016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E6C4-754A-445D-A023-B086F45A72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1290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AA3696B-30FA-4491-B3F3-9B91F8ECACA6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604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BB7B8C-EE5D-480C-9C0C-F80004B6B365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2494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910E1D-ABB8-4096-805A-042D05941B49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945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02D0FE0-55AC-48F1-A473-7520118C8663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4871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Proxima Nova" panose="020B050303050206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126163"/>
            <a:ext cx="7543800" cy="6556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latin typeface="Proxima Nova" panose="020B0503030502060204" pitchFamily="34" charset="0"/>
              </a:defRPr>
            </a:lvl1pPr>
          </a:lstStyle>
          <a:p>
            <a:pPr lvl="0"/>
            <a:r>
              <a:rPr lang="en-US" dirty="0" smtClean="0"/>
              <a:t>Source: Add source here.</a:t>
            </a:r>
          </a:p>
        </p:txBody>
      </p:sp>
    </p:spTree>
    <p:extLst>
      <p:ext uri="{BB962C8B-B14F-4D97-AF65-F5344CB8AC3E}">
        <p14:creationId xmlns:p14="http://schemas.microsoft.com/office/powerpoint/2010/main" val="482568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6791-A3A0-4965-B399-98610C5DAB6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10/14/2016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E6C4-754A-445D-A023-B086F45A72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483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6791-A3A0-4965-B399-98610C5DAB6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10/14/2016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E6C4-754A-445D-A023-B086F45A72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559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6791-A3A0-4965-B399-98610C5DAB6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10/14/2016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E6C4-754A-445D-A023-B086F45A72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094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6791-A3A0-4965-B399-98610C5DAB6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10/14/2016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E6C4-754A-445D-A023-B086F45A72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191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6791-A3A0-4965-B399-98610C5DAB6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10/14/2016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E6C4-754A-445D-A023-B086F45A72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98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6791-A3A0-4965-B399-98610C5DAB6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10/14/2016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E6C4-754A-445D-A023-B086F45A72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699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26791-A3A0-4965-B399-98610C5DAB6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10/14/2016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7E6C4-754A-445D-A023-B086F45A72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3294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53144" cy="414867"/>
          </a:xfrm>
          <a:prstGeom prst="rect">
            <a:avLst/>
          </a:prstGeom>
          <a:gradFill flip="none" rotWithShape="1">
            <a:gsLst>
              <a:gs pos="72000">
                <a:srgbClr val="0C61A4"/>
              </a:gs>
              <a:gs pos="100000">
                <a:srgbClr val="08487C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 userDrawn="1"/>
        </p:nvSpPr>
        <p:spPr>
          <a:xfrm>
            <a:off x="608171" y="50797"/>
            <a:ext cx="5600011" cy="38735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342900" indent="-342900">
              <a:buFont typeface="Arial" pitchFamily="34" charset="0"/>
              <a:buNone/>
              <a:defRPr/>
            </a:pPr>
            <a:r>
              <a:rPr lang="en-US" sz="1400" dirty="0">
                <a:solidFill>
                  <a:prstClr val="white"/>
                </a:solidFill>
                <a:latin typeface="Baskerville Old Face"/>
                <a:ea typeface="ＭＳ Ｐゴシック"/>
                <a:cs typeface="Baskerville Old Face"/>
              </a:rPr>
              <a:t>Center on Budget and Policy Priorities</a:t>
            </a:r>
            <a:endParaRPr lang="en-US" sz="1400" dirty="0">
              <a:solidFill>
                <a:prstClr val="white"/>
              </a:solidFill>
              <a:latin typeface="Myriad Pro Semibold"/>
              <a:ea typeface="ＭＳ Ｐゴシック"/>
              <a:cs typeface="Myriad Pro Semibold"/>
            </a:endParaRPr>
          </a:p>
        </p:txBody>
      </p:sp>
      <p:pic>
        <p:nvPicPr>
          <p:cNvPr id="10" name="Picture 9" descr="logo.wmf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28947" y="46904"/>
            <a:ext cx="302336" cy="302336"/>
          </a:xfrm>
          <a:prstGeom prst="rect">
            <a:avLst/>
          </a:prstGeom>
        </p:spPr>
      </p:pic>
      <p:sp>
        <p:nvSpPr>
          <p:cNvPr id="5" name="TextBox 5"/>
          <p:cNvSpPr txBox="1">
            <a:spLocks noChangeArrowheads="1"/>
          </p:cNvSpPr>
          <p:nvPr userDrawn="1"/>
        </p:nvSpPr>
        <p:spPr bwMode="auto">
          <a:xfrm>
            <a:off x="7391400" y="6169025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>
              <a:schemeClr val="bg1"/>
            </a:glow>
            <a:outerShdw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>
            <a:contourClr>
              <a:schemeClr val="bg1"/>
            </a:contourClr>
          </a:sp3d>
        </p:spPr>
        <p:txBody>
          <a:bodyPr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C61A4"/>
                </a:solidFill>
                <a:latin typeface="Franklin Gothic Medium"/>
                <a:ea typeface="ＭＳ Ｐゴシック"/>
                <a:cs typeface="Franklin Gothic Medium"/>
              </a:rPr>
              <a:t>cbpp.org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92075"/>
            <a:ext cx="5334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D391454F-07E3-4287-AD19-7E12999A905B}" type="slidenum">
              <a:rPr lang="en-US" smtClean="0">
                <a:solidFill>
                  <a:prstClr val="white"/>
                </a:solidFill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56635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53144" cy="414867"/>
          </a:xfrm>
          <a:prstGeom prst="rect">
            <a:avLst/>
          </a:prstGeom>
          <a:gradFill flip="none" rotWithShape="1">
            <a:gsLst>
              <a:gs pos="72000">
                <a:srgbClr val="0C61A4"/>
              </a:gs>
              <a:gs pos="100000">
                <a:srgbClr val="08487C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 userDrawn="1"/>
        </p:nvSpPr>
        <p:spPr>
          <a:xfrm>
            <a:off x="608171" y="50797"/>
            <a:ext cx="5600011" cy="38735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342900" indent="-342900">
              <a:buFont typeface="Arial" pitchFamily="34" charset="0"/>
              <a:buNone/>
              <a:defRPr/>
            </a:pPr>
            <a:r>
              <a:rPr lang="en-US" sz="1400" dirty="0">
                <a:solidFill>
                  <a:prstClr val="white"/>
                </a:solidFill>
                <a:latin typeface="Baskerville Old Face"/>
                <a:ea typeface="ＭＳ Ｐゴシック"/>
                <a:cs typeface="Baskerville Old Face"/>
              </a:rPr>
              <a:t>Center on Budget and Policy Priorities</a:t>
            </a:r>
            <a:endParaRPr lang="en-US" sz="1400" dirty="0">
              <a:solidFill>
                <a:prstClr val="white"/>
              </a:solidFill>
              <a:latin typeface="Myriad Pro Semibold"/>
              <a:ea typeface="ＭＳ Ｐゴシック"/>
              <a:cs typeface="Myriad Pro Semibold"/>
            </a:endParaRPr>
          </a:p>
        </p:txBody>
      </p:sp>
      <p:pic>
        <p:nvPicPr>
          <p:cNvPr id="10" name="Picture 9" descr="logo.wm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228947" y="46904"/>
            <a:ext cx="302336" cy="302336"/>
          </a:xfrm>
          <a:prstGeom prst="rect">
            <a:avLst/>
          </a:prstGeom>
        </p:spPr>
      </p:pic>
      <p:sp>
        <p:nvSpPr>
          <p:cNvPr id="5" name="TextBox 5"/>
          <p:cNvSpPr txBox="1">
            <a:spLocks noChangeArrowheads="1"/>
          </p:cNvSpPr>
          <p:nvPr userDrawn="1"/>
        </p:nvSpPr>
        <p:spPr bwMode="auto">
          <a:xfrm>
            <a:off x="7391400" y="6169025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>
              <a:schemeClr val="bg1"/>
            </a:glow>
            <a:outerShdw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>
            <a:contourClr>
              <a:schemeClr val="bg1"/>
            </a:contourClr>
          </a:sp3d>
        </p:spPr>
        <p:txBody>
          <a:bodyPr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C61A4"/>
                </a:solidFill>
                <a:latin typeface="Franklin Gothic Medium"/>
                <a:ea typeface="ＭＳ Ｐゴシック"/>
                <a:cs typeface="Franklin Gothic Medium"/>
              </a:rPr>
              <a:t>cbpp.org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92075"/>
            <a:ext cx="5334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D391454F-07E3-4287-AD19-7E12999A905B}" type="slidenum">
              <a:rPr lang="en-US" smtClean="0">
                <a:solidFill>
                  <a:prstClr val="white"/>
                </a:solidFill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38770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4144962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en-US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520" y="4419600"/>
            <a:ext cx="3380759" cy="1398935"/>
          </a:xfrm>
        </p:spPr>
      </p:pic>
      <p:sp>
        <p:nvSpPr>
          <p:cNvPr id="5" name="Rectangle 4"/>
          <p:cNvSpPr/>
          <p:nvPr/>
        </p:nvSpPr>
        <p:spPr>
          <a:xfrm>
            <a:off x="609600" y="838200"/>
            <a:ext cx="7848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Making TANF Work </a:t>
            </a:r>
          </a:p>
          <a:p>
            <a:pPr algn="ctr"/>
            <a:r>
              <a:rPr lang="en-US" sz="60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for Poor Families</a:t>
            </a:r>
          </a:p>
          <a:p>
            <a:pPr algn="ctr"/>
            <a:endParaRPr lang="en-US" sz="2400" dirty="0">
              <a:solidFill>
                <a:prstClr val="white"/>
              </a:solidFill>
              <a:latin typeface="Cambria"/>
            </a:endParaRPr>
          </a:p>
          <a:p>
            <a:pPr algn="ctr"/>
            <a:r>
              <a:rPr lang="en-US" sz="2400" dirty="0" smtClean="0">
                <a:solidFill>
                  <a:prstClr val="white"/>
                </a:solidFill>
                <a:latin typeface="Calibri" panose="020F0502020204030204" pitchFamily="34" charset="0"/>
              </a:rPr>
              <a:t>Deborah Weinstein</a:t>
            </a:r>
            <a:br>
              <a:rPr lang="en-US" sz="2400" dirty="0" smtClean="0">
                <a:solidFill>
                  <a:prstClr val="white"/>
                </a:solidFill>
                <a:latin typeface="Calibri" panose="020F0502020204030204" pitchFamily="34" charset="0"/>
              </a:rPr>
            </a:br>
            <a:r>
              <a:rPr lang="en-US" sz="2400" dirty="0" smtClean="0">
                <a:solidFill>
                  <a:prstClr val="white"/>
                </a:solidFill>
                <a:latin typeface="Calibri" panose="020F0502020204030204" pitchFamily="34" charset="0"/>
              </a:rPr>
              <a:t>dweinstein@chn.org </a:t>
            </a:r>
          </a:p>
          <a:p>
            <a:pPr algn="ctr"/>
            <a:endParaRPr lang="en-US" sz="24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8644" y="5985164"/>
            <a:ext cx="2350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October 15, 2016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49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Education credentials work</a:t>
            </a:r>
            <a:endParaRPr lang="en-US" b="1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Colorado Works program (TANF) findings: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4800" b="1" dirty="0" smtClean="0">
                <a:solidFill>
                  <a:srgbClr val="92D050"/>
                </a:solidFill>
              </a:rPr>
              <a:t>$416 </a:t>
            </a:r>
            <a:r>
              <a:rPr lang="en-US" dirty="0" smtClean="0"/>
              <a:t>per quarter:  average gain for those with short-term credential</a:t>
            </a:r>
          </a:p>
          <a:p>
            <a:r>
              <a:rPr lang="en-US" sz="4800" b="1" dirty="0" smtClean="0">
                <a:solidFill>
                  <a:srgbClr val="92D050"/>
                </a:solidFill>
              </a:rPr>
              <a:t>$2,200 </a:t>
            </a:r>
            <a:r>
              <a:rPr lang="en-US" dirty="0" smtClean="0"/>
              <a:t>per quarter:  average gain for those with Assoc. of Applied Sciences degree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i="1" dirty="0" smtClean="0">
                <a:solidFill>
                  <a:srgbClr val="92D050"/>
                </a:solidFill>
              </a:rPr>
              <a:t>(nationwide, close to 4 in 10 TANF adults haven’t finished HS)</a:t>
            </a:r>
            <a:endParaRPr lang="en-US" sz="2400" i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010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/>
          <p:cNvSpPr txBox="1">
            <a:spLocks/>
          </p:cNvSpPr>
          <p:nvPr/>
        </p:nvSpPr>
        <p:spPr>
          <a:xfrm>
            <a:off x="390529" y="6250210"/>
            <a:ext cx="312206" cy="270184"/>
          </a:xfrm>
          <a:prstGeom prst="rect">
            <a:avLst/>
          </a:prstGeom>
          <a:solidFill>
            <a:sysClr val="window" lastClr="FFFFFF"/>
          </a:solidFill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rgbClr val="0076B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387D8-FB26-4387-87B2-89A5A49F981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76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76B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28650" y="457200"/>
            <a:ext cx="7886700" cy="104387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rgbClr val="0C61A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Unlike SNAP, TANF Proved Not Responsive to Changes in the Economy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7"/>
          <a:stretch/>
        </p:blipFill>
        <p:spPr>
          <a:xfrm>
            <a:off x="2348905" y="1815738"/>
            <a:ext cx="4446190" cy="402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2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562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srgbClr val="B2B2B2"/>
                </a:solidFill>
                <a:latin typeface="Arial Black" panose="020B0A04020102020204" pitchFamily="34" charset="0"/>
              </a:rPr>
              <a:t>Gray</a:t>
            </a:r>
            <a:r>
              <a:rPr lang="en-US" sz="2000" dirty="0" smtClean="0">
                <a:latin typeface="+mn-lt"/>
              </a:rPr>
              <a:t>:  less than 25%		</a:t>
            </a:r>
            <a:r>
              <a:rPr lang="en-US" sz="2000" dirty="0" smtClean="0">
                <a:solidFill>
                  <a:srgbClr val="83C3FD"/>
                </a:solidFill>
                <a:latin typeface="Arial Black" panose="020B0A04020102020204" pitchFamily="34" charset="0"/>
              </a:rPr>
              <a:t>Blue</a:t>
            </a:r>
            <a:r>
              <a:rPr lang="en-US" sz="2000" dirty="0" smtClean="0">
                <a:latin typeface="+mn-lt"/>
              </a:rPr>
              <a:t>:  50% - 74%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solidFill>
                  <a:srgbClr val="A9EBE9"/>
                </a:solidFill>
                <a:latin typeface="Arial Black" panose="020B0A04020102020204" pitchFamily="34" charset="0"/>
              </a:rPr>
              <a:t>Turquoise</a:t>
            </a:r>
            <a:r>
              <a:rPr lang="en-US" sz="2000" dirty="0" smtClean="0">
                <a:latin typeface="+mn-lt"/>
              </a:rPr>
              <a:t>:  25% - 49% 		</a:t>
            </a:r>
            <a:r>
              <a:rPr lang="en-US" sz="2000" dirty="0" smtClean="0">
                <a:solidFill>
                  <a:srgbClr val="6E9066"/>
                </a:solidFill>
                <a:latin typeface="Arial Black" panose="020B0A04020102020204" pitchFamily="34" charset="0"/>
              </a:rPr>
              <a:t>Green</a:t>
            </a:r>
            <a:r>
              <a:rPr lang="en-US" sz="2000" dirty="0" smtClean="0">
                <a:latin typeface="+mn-lt"/>
              </a:rPr>
              <a:t>:  More than 75%</a:t>
            </a:r>
            <a:br>
              <a:rPr lang="en-US" sz="2000" dirty="0" smtClean="0">
                <a:latin typeface="+mn-lt"/>
              </a:rPr>
            </a:br>
            <a:endParaRPr lang="en-US" sz="20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41" y="86758"/>
            <a:ext cx="8037671" cy="5323442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3338513"/>
            <a:ext cx="2381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22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Change </a:t>
            </a:r>
            <a:r>
              <a:rPr lang="en-US" b="1" dirty="0">
                <a:latin typeface="+mn-lt"/>
              </a:rPr>
              <a:t>in Spending on Selected Categories Over </a:t>
            </a:r>
            <a:r>
              <a:rPr lang="en-US" b="1" dirty="0" smtClean="0">
                <a:latin typeface="+mn-lt"/>
              </a:rPr>
              <a:t>Time</a:t>
            </a:r>
            <a:br>
              <a:rPr lang="en-US" b="1" dirty="0" smtClean="0">
                <a:latin typeface="+mn-lt"/>
              </a:rPr>
            </a:br>
            <a:endParaRPr lang="en-US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40" y="1752600"/>
            <a:ext cx="8184015" cy="4267200"/>
          </a:xfrm>
        </p:spPr>
      </p:pic>
      <p:sp>
        <p:nvSpPr>
          <p:cNvPr id="5" name="Rectangle 4"/>
          <p:cNvSpPr/>
          <p:nvPr/>
        </p:nvSpPr>
        <p:spPr>
          <a:xfrm>
            <a:off x="533400" y="6096000"/>
            <a:ext cx="20442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/>
              <a:t>not adjusted for inflation</a:t>
            </a:r>
            <a:endParaRPr lang="en-US" sz="1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44" y="1752600"/>
            <a:ext cx="1953190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28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  <a:latin typeface="+mn-lt"/>
              </a:rPr>
              <a:t>What to do…</a:t>
            </a:r>
            <a:endParaRPr lang="en-US" b="1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States should serve more of the poorest families.</a:t>
            </a:r>
          </a:p>
          <a:p>
            <a:r>
              <a:rPr lang="en-US" dirty="0" smtClean="0"/>
              <a:t>States should spend a minimum percent of their state and federal TANF funds on basic assistance, child care and work.</a:t>
            </a:r>
          </a:p>
          <a:p>
            <a:r>
              <a:rPr lang="en-US" dirty="0" smtClean="0"/>
              <a:t>The work participation rate/caseload reduction credit should be replaced with an employment outcome measure.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28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  <a:latin typeface="+mn-lt"/>
              </a:rPr>
              <a:t>More to do…</a:t>
            </a:r>
            <a:endParaRPr lang="en-US" b="1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competitive grant funds to find the best ways to help people overcome barriers to work.</a:t>
            </a:r>
          </a:p>
          <a:p>
            <a:r>
              <a:rPr lang="en-US" dirty="0" smtClean="0"/>
              <a:t>Allow more education/training.</a:t>
            </a:r>
          </a:p>
          <a:p>
            <a:r>
              <a:rPr lang="en-US" dirty="0" smtClean="0"/>
              <a:t>Increase federal funding for TANF – the block grant has fallen in value by more than one-third over the past 20 years.</a:t>
            </a:r>
          </a:p>
          <a:p>
            <a:r>
              <a:rPr lang="en-US" dirty="0" smtClean="0"/>
              <a:t>Create a federal recession response fund.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59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FF00"/>
                </a:solidFill>
                <a:latin typeface="+mn-lt"/>
              </a:rPr>
              <a:t>Still</a:t>
            </a:r>
            <a:r>
              <a:rPr lang="en-US" b="1" dirty="0" smtClean="0">
                <a:solidFill>
                  <a:srgbClr val="92D050"/>
                </a:solidFill>
                <a:latin typeface="+mn-lt"/>
              </a:rPr>
              <a:t> more to do…</a:t>
            </a:r>
            <a:endParaRPr lang="en-US" b="1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Recognize TANF must work with other programs/policies: </a:t>
            </a:r>
          </a:p>
          <a:p>
            <a:pPr lvl="2"/>
            <a:r>
              <a:rPr lang="en-US" dirty="0" smtClean="0"/>
              <a:t>Raise the minimum wage</a:t>
            </a:r>
          </a:p>
          <a:p>
            <a:pPr lvl="2"/>
            <a:r>
              <a:rPr lang="en-US" dirty="0" smtClean="0"/>
              <a:t>Increase funds for child care</a:t>
            </a:r>
          </a:p>
          <a:p>
            <a:pPr lvl="2"/>
            <a:r>
              <a:rPr lang="en-US" dirty="0" smtClean="0"/>
              <a:t>Paid leave</a:t>
            </a:r>
          </a:p>
          <a:p>
            <a:pPr lvl="2"/>
            <a:r>
              <a:rPr lang="en-US" dirty="0" smtClean="0"/>
              <a:t>Improve SNAP, child nutrition programs</a:t>
            </a:r>
          </a:p>
          <a:p>
            <a:pPr lvl="2"/>
            <a:r>
              <a:rPr lang="en-US" dirty="0" smtClean="0"/>
              <a:t>More housing vouchers</a:t>
            </a:r>
          </a:p>
          <a:p>
            <a:pPr lvl="2"/>
            <a:r>
              <a:rPr lang="en-US" dirty="0" smtClean="0"/>
              <a:t>Modernized unemployment insurance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50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381000"/>
            <a:ext cx="7405800" cy="6147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85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96727-BE47-4DDB-B3B7-C71239036FA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0180"/>
          <a:stretch/>
        </p:blipFill>
        <p:spPr>
          <a:xfrm>
            <a:off x="1976100" y="1698885"/>
            <a:ext cx="5111750" cy="50225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19943" y="533401"/>
            <a:ext cx="5867400" cy="1077218"/>
          </a:xfrm>
          <a:custGeom>
            <a:avLst/>
            <a:gdLst>
              <a:gd name="connsiteX0" fmla="*/ 0 w 3175000"/>
              <a:gd name="connsiteY0" fmla="*/ 0 h 2862322"/>
              <a:gd name="connsiteX1" fmla="*/ 3175000 w 3175000"/>
              <a:gd name="connsiteY1" fmla="*/ 0 h 2862322"/>
              <a:gd name="connsiteX2" fmla="*/ 3175000 w 3175000"/>
              <a:gd name="connsiteY2" fmla="*/ 2862322 h 2862322"/>
              <a:gd name="connsiteX3" fmla="*/ 0 w 3175000"/>
              <a:gd name="connsiteY3" fmla="*/ 2862322 h 2862322"/>
              <a:gd name="connsiteX4" fmla="*/ 0 w 3175000"/>
              <a:gd name="connsiteY4" fmla="*/ 0 h 2862322"/>
              <a:gd name="connsiteX0" fmla="*/ 0 w 5665951"/>
              <a:gd name="connsiteY0" fmla="*/ 52552 h 2862322"/>
              <a:gd name="connsiteX1" fmla="*/ 5665951 w 5665951"/>
              <a:gd name="connsiteY1" fmla="*/ 0 h 2862322"/>
              <a:gd name="connsiteX2" fmla="*/ 5665951 w 5665951"/>
              <a:gd name="connsiteY2" fmla="*/ 2862322 h 2862322"/>
              <a:gd name="connsiteX3" fmla="*/ 2490951 w 5665951"/>
              <a:gd name="connsiteY3" fmla="*/ 2862322 h 2862322"/>
              <a:gd name="connsiteX4" fmla="*/ 0 w 5665951"/>
              <a:gd name="connsiteY4" fmla="*/ 52552 h 2862322"/>
              <a:gd name="connsiteX0" fmla="*/ 10511 w 5676462"/>
              <a:gd name="connsiteY0" fmla="*/ 52552 h 2862322"/>
              <a:gd name="connsiteX1" fmla="*/ 5676462 w 5676462"/>
              <a:gd name="connsiteY1" fmla="*/ 0 h 2862322"/>
              <a:gd name="connsiteX2" fmla="*/ 5676462 w 5676462"/>
              <a:gd name="connsiteY2" fmla="*/ 2862322 h 2862322"/>
              <a:gd name="connsiteX3" fmla="*/ 0 w 5676462"/>
              <a:gd name="connsiteY3" fmla="*/ 1716694 h 2862322"/>
              <a:gd name="connsiteX4" fmla="*/ 10511 w 5676462"/>
              <a:gd name="connsiteY4" fmla="*/ 52552 h 2862322"/>
              <a:gd name="connsiteX0" fmla="*/ 10511 w 7831083"/>
              <a:gd name="connsiteY0" fmla="*/ 0 h 2809770"/>
              <a:gd name="connsiteX1" fmla="*/ 7831083 w 7831083"/>
              <a:gd name="connsiteY1" fmla="*/ 21021 h 2809770"/>
              <a:gd name="connsiteX2" fmla="*/ 5676462 w 7831083"/>
              <a:gd name="connsiteY2" fmla="*/ 2809770 h 2809770"/>
              <a:gd name="connsiteX3" fmla="*/ 0 w 7831083"/>
              <a:gd name="connsiteY3" fmla="*/ 1664142 h 2809770"/>
              <a:gd name="connsiteX4" fmla="*/ 10511 w 7831083"/>
              <a:gd name="connsiteY4" fmla="*/ 0 h 2809770"/>
              <a:gd name="connsiteX0" fmla="*/ 10511 w 7831083"/>
              <a:gd name="connsiteY0" fmla="*/ 0 h 1664142"/>
              <a:gd name="connsiteX1" fmla="*/ 7831083 w 7831083"/>
              <a:gd name="connsiteY1" fmla="*/ 21021 h 1664142"/>
              <a:gd name="connsiteX2" fmla="*/ 7820573 w 7831083"/>
              <a:gd name="connsiteY2" fmla="*/ 928419 h 1664142"/>
              <a:gd name="connsiteX3" fmla="*/ 0 w 7831083"/>
              <a:gd name="connsiteY3" fmla="*/ 1664142 h 1664142"/>
              <a:gd name="connsiteX4" fmla="*/ 10511 w 7831083"/>
              <a:gd name="connsiteY4" fmla="*/ 0 h 1664142"/>
              <a:gd name="connsiteX0" fmla="*/ 73573 w 7894145"/>
              <a:gd name="connsiteY0" fmla="*/ 0 h 1170156"/>
              <a:gd name="connsiteX1" fmla="*/ 7894145 w 7894145"/>
              <a:gd name="connsiteY1" fmla="*/ 21021 h 1170156"/>
              <a:gd name="connsiteX2" fmla="*/ 7883635 w 7894145"/>
              <a:gd name="connsiteY2" fmla="*/ 928419 h 1170156"/>
              <a:gd name="connsiteX3" fmla="*/ 0 w 7894145"/>
              <a:gd name="connsiteY3" fmla="*/ 1170156 h 1170156"/>
              <a:gd name="connsiteX4" fmla="*/ 73573 w 7894145"/>
              <a:gd name="connsiteY4" fmla="*/ 0 h 1170156"/>
              <a:gd name="connsiteX0" fmla="*/ 73573 w 7925677"/>
              <a:gd name="connsiteY0" fmla="*/ 0 h 1170156"/>
              <a:gd name="connsiteX1" fmla="*/ 7894145 w 7925677"/>
              <a:gd name="connsiteY1" fmla="*/ 21021 h 1170156"/>
              <a:gd name="connsiteX2" fmla="*/ 7925677 w 7925677"/>
              <a:gd name="connsiteY2" fmla="*/ 1096584 h 1170156"/>
              <a:gd name="connsiteX3" fmla="*/ 0 w 7925677"/>
              <a:gd name="connsiteY3" fmla="*/ 1170156 h 1170156"/>
              <a:gd name="connsiteX4" fmla="*/ 73573 w 7925677"/>
              <a:gd name="connsiteY4" fmla="*/ 0 h 11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25677" h="1170156">
                <a:moveTo>
                  <a:pt x="73573" y="0"/>
                </a:moveTo>
                <a:lnTo>
                  <a:pt x="7894145" y="21021"/>
                </a:lnTo>
                <a:lnTo>
                  <a:pt x="7925677" y="1096584"/>
                </a:lnTo>
                <a:lnTo>
                  <a:pt x="0" y="1170156"/>
                </a:lnTo>
                <a:cubicBezTo>
                  <a:pt x="3504" y="615442"/>
                  <a:pt x="70069" y="554714"/>
                  <a:pt x="73573" y="0"/>
                </a:cubicBez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92D050"/>
                </a:solidFill>
              </a:rPr>
              <a:t>TANF Provides a Safety Net to a </a:t>
            </a:r>
          </a:p>
          <a:p>
            <a:pPr algn="ctr"/>
            <a:r>
              <a:rPr lang="en-US" sz="3200" b="1" dirty="0" smtClean="0">
                <a:solidFill>
                  <a:srgbClr val="92D050"/>
                </a:solidFill>
              </a:rPr>
              <a:t>Small Share of Poor Families</a:t>
            </a:r>
            <a:endParaRPr lang="en-US" sz="3200" b="1" dirty="0">
              <a:solidFill>
                <a:srgbClr val="92D05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6096000" y="4267200"/>
            <a:ext cx="1143000" cy="11430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17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78435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92D050"/>
                </a:solidFill>
                <a:latin typeface="+mn-lt"/>
              </a:rPr>
              <a:t>Nationwide, TANF cash assistance averaged $398 per month in 2015.</a:t>
            </a:r>
            <a:endParaRPr lang="en-US" sz="2800" dirty="0">
              <a:solidFill>
                <a:srgbClr val="92D05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762000"/>
            <a:ext cx="4030190" cy="5089485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2438400"/>
            <a:ext cx="3008313" cy="3259932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No state has benefits that exceed </a:t>
            </a:r>
            <a:r>
              <a:rPr lang="en-US" sz="2800" b="1" i="1" dirty="0" smtClean="0">
                <a:solidFill>
                  <a:srgbClr val="92D050"/>
                </a:solidFill>
              </a:rPr>
              <a:t>half</a:t>
            </a:r>
            <a:r>
              <a:rPr lang="en-US" sz="2800" b="1" dirty="0" smtClean="0"/>
              <a:t> the federal poverty line.</a:t>
            </a:r>
          </a:p>
          <a:p>
            <a:endParaRPr lang="en-US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Since 1996, benefits have fallen by 20 percent or more in 35 states plus D.C., after adjusting for inflation.</a:t>
            </a:r>
            <a:r>
              <a:rPr lang="en-US" sz="2800" dirty="0"/>
              <a:t> </a:t>
            </a:r>
          </a:p>
          <a:p>
            <a:endParaRPr lang="en-US" sz="2800" b="1" dirty="0"/>
          </a:p>
        </p:txBody>
      </p:sp>
      <p:sp>
        <p:nvSpPr>
          <p:cNvPr id="5" name="Oval 4"/>
          <p:cNvSpPr/>
          <p:nvPr/>
        </p:nvSpPr>
        <p:spPr>
          <a:xfrm>
            <a:off x="4191000" y="4452257"/>
            <a:ext cx="106680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0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  <a:latin typeface="+mn-lt"/>
              </a:rPr>
              <a:t>Too many poor children</a:t>
            </a:r>
            <a:endParaRPr lang="en-US" b="1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5638800"/>
            <a:ext cx="4040188" cy="639762"/>
          </a:xfrm>
        </p:spPr>
        <p:txBody>
          <a:bodyPr>
            <a:normAutofit/>
          </a:bodyPr>
          <a:lstStyle/>
          <a:p>
            <a:r>
              <a:rPr lang="en-US" sz="2000" b="0" dirty="0" smtClean="0"/>
              <a:t>6.5m children below half poverty line</a:t>
            </a:r>
            <a:endParaRPr lang="en-US" sz="2000" b="0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0200"/>
            <a:ext cx="3280172" cy="3951288"/>
          </a:xfrm>
          <a:prstGeom prst="rect">
            <a:avLst/>
          </a:prstGeom>
          <a:ln>
            <a:noFill/>
          </a:ln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724400" y="5867400"/>
            <a:ext cx="4041775" cy="6397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200" b="0" dirty="0" smtClean="0"/>
              <a:t>131,000</a:t>
            </a:r>
            <a:r>
              <a:rPr lang="en-US" sz="2000" b="0" dirty="0" smtClean="0"/>
              <a:t> children below half poverty line</a:t>
            </a:r>
            <a:endParaRPr lang="en-US" sz="2000" b="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00200"/>
            <a:ext cx="3280172" cy="395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75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2878"/>
            <a:ext cx="8229600" cy="434932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Franklin Gothic Medium" panose="020B0603020102020204" pitchFamily="34" charset="0"/>
              </a:rPr>
              <a:t/>
            </a:r>
            <a:br>
              <a:rPr lang="en-US" sz="3200" dirty="0" smtClean="0">
                <a:latin typeface="Franklin Gothic Medium" panose="020B0603020102020204" pitchFamily="34" charset="0"/>
              </a:rPr>
            </a:br>
            <a:r>
              <a:rPr lang="en-US" sz="3200" dirty="0" smtClean="0">
                <a:latin typeface="Franklin Gothic Medium" panose="020B0603020102020204" pitchFamily="34" charset="0"/>
              </a:rPr>
              <a:t>TANF Cases Have Declined Dramatically, Even When Poverty, and Deep Poverty, Increased</a:t>
            </a:r>
            <a:endParaRPr lang="en-US" sz="32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5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+mn-lt"/>
              </a:rPr>
              <a:t>Many factors increased single moms’ work in the 90’s:  jobs, EITC, child care and TANF.</a:t>
            </a:r>
            <a:endParaRPr lang="en-US" sz="36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057400"/>
            <a:ext cx="5820587" cy="4448796"/>
          </a:xfrm>
        </p:spPr>
      </p:pic>
    </p:spTree>
    <p:extLst>
      <p:ext uri="{BB962C8B-B14F-4D97-AF65-F5344CB8AC3E}">
        <p14:creationId xmlns:p14="http://schemas.microsoft.com/office/powerpoint/2010/main" val="66704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latin typeface="Franklin Gothic Medium" panose="020B0603020102020204" pitchFamily="34" charset="0"/>
              </a:rPr>
              <a:t>As the Number of Unemployed Single Parents </a:t>
            </a:r>
            <a:br>
              <a:rPr lang="en-US" b="0" dirty="0" smtClean="0">
                <a:latin typeface="Franklin Gothic Medium" panose="020B0603020102020204" pitchFamily="34" charset="0"/>
              </a:rPr>
            </a:br>
            <a:r>
              <a:rPr lang="en-US" b="0" dirty="0" smtClean="0">
                <a:latin typeface="Franklin Gothic Medium" panose="020B0603020102020204" pitchFamily="34" charset="0"/>
              </a:rPr>
              <a:t>Increased, the Number Served by AFDC/TANF Fell</a:t>
            </a:r>
            <a:endParaRPr lang="en-US" b="0" dirty="0">
              <a:latin typeface="Franklin Gothic Medium" panose="020B06030201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Source: AFDC/TANF Characteristics and Financial Circumstances Reports, CBPP analysis of Basic Monthly CPS data.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18" y="1600200"/>
            <a:ext cx="7645964" cy="4525963"/>
          </a:xfrm>
        </p:spPr>
      </p:pic>
    </p:spTree>
    <p:extLst>
      <p:ext uri="{BB962C8B-B14F-4D97-AF65-F5344CB8AC3E}">
        <p14:creationId xmlns:p14="http://schemas.microsoft.com/office/powerpoint/2010/main" val="228602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  <a:latin typeface="+mn-lt"/>
              </a:rPr>
              <a:t>TANF isn’t working as a welfare to work program</a:t>
            </a:r>
            <a:endParaRPr lang="en-US" b="1" dirty="0">
              <a:solidFill>
                <a:srgbClr val="FFC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1495264"/>
            <a:ext cx="5943600" cy="4860463"/>
          </a:xfrm>
        </p:spPr>
      </p:pic>
    </p:spTree>
    <p:extLst>
      <p:ext uri="{BB962C8B-B14F-4D97-AF65-F5344CB8AC3E}">
        <p14:creationId xmlns:p14="http://schemas.microsoft.com/office/powerpoint/2010/main" val="341158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370</Words>
  <Application>Microsoft Office PowerPoint</Application>
  <PresentationFormat>On-screen Show (4:3)</PresentationFormat>
  <Paragraphs>55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1_Office Theme</vt:lpstr>
      <vt:lpstr>Office Theme</vt:lpstr>
      <vt:lpstr>2_Office Theme</vt:lpstr>
      <vt:lpstr>  </vt:lpstr>
      <vt:lpstr>PowerPoint Presentation</vt:lpstr>
      <vt:lpstr>PowerPoint Presentation</vt:lpstr>
      <vt:lpstr>Nationwide, TANF cash assistance averaged $398 per month in 2015.</vt:lpstr>
      <vt:lpstr>Too many poor children</vt:lpstr>
      <vt:lpstr> TANF Cases Have Declined Dramatically, Even When Poverty, and Deep Poverty, Increased</vt:lpstr>
      <vt:lpstr>Many factors increased single moms’ work in the 90’s:  jobs, EITC, child care and TANF.</vt:lpstr>
      <vt:lpstr>As the Number of Unemployed Single Parents  Increased, the Number Served by AFDC/TANF Fell</vt:lpstr>
      <vt:lpstr>TANF isn’t working as a welfare to work program</vt:lpstr>
      <vt:lpstr>Education credentials work</vt:lpstr>
      <vt:lpstr>PowerPoint Presentation</vt:lpstr>
      <vt:lpstr>Gray:  less than 25%  Blue:  50% - 74% Turquoise:  25% - 49%   Green:  More than 75% </vt:lpstr>
      <vt:lpstr> Change in Spending on Selected Categories Over Time </vt:lpstr>
      <vt:lpstr>What to do…</vt:lpstr>
      <vt:lpstr>More to do…</vt:lpstr>
      <vt:lpstr>Still more to do…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Debbie Weinstein</dc:creator>
  <cp:lastModifiedBy>Debbie Weinstein</cp:lastModifiedBy>
  <cp:revision>22</cp:revision>
  <cp:lastPrinted>2016-10-15T00:24:20Z</cp:lastPrinted>
  <dcterms:created xsi:type="dcterms:W3CDTF">2016-10-14T17:54:32Z</dcterms:created>
  <dcterms:modified xsi:type="dcterms:W3CDTF">2016-10-15T00:59:49Z</dcterms:modified>
</cp:coreProperties>
</file>